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8891"/>
    <a:srgbClr val="F7A2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97"/>
  </p:normalViewPr>
  <p:slideViewPr>
    <p:cSldViewPr snapToGrid="0" snapToObjects="1">
      <p:cViewPr>
        <p:scale>
          <a:sx n="97" d="100"/>
          <a:sy n="97" d="100"/>
        </p:scale>
        <p:origin x="14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urdonagaibova/Desktop/Decision%20Analytics/Mini-%20Project%201%20/Individual%20Income%20.xls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urdonagaibova/Downloads/Average%20Job%20Growth%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urdonagaibova/Downloads/Job%20densit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[Individual Income .xls]Baltimore VS Dallas!PivotTable6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Individual Income </a:t>
            </a:r>
            <a:endParaRPr lang="en-US"/>
          </a:p>
        </c:rich>
      </c:tx>
      <c:layout>
        <c:manualLayout>
          <c:xMode val="edge"/>
          <c:yMode val="edge"/>
          <c:x val="0.27027777777777778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solidFill>
              <a:schemeClr val="accent2">
                <a:lumMod val="75000"/>
              </a:schemeClr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c:spPr>
      </c:pivotFmt>
      <c:pivotFmt>
        <c:idx val="2"/>
        <c:spPr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ffectLst/>
        </c:spPr>
      </c:pivotFmt>
      <c:pivotFmt>
        <c:idx val="3"/>
        <c:spPr>
          <a:solidFill>
            <a:schemeClr val="accent1"/>
          </a:solidFill>
          <a:ln>
            <a:solidFill>
              <a:schemeClr val="accent2">
                <a:lumMod val="75000"/>
              </a:schemeClr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ffectLst/>
        </c:spPr>
      </c:pivotFmt>
      <c:pivotFmt>
        <c:idx val="5"/>
        <c:spPr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c:spPr>
      </c:pivotFmt>
      <c:pivotFmt>
        <c:idx val="6"/>
        <c:spPr>
          <a:solidFill>
            <a:schemeClr val="accent1"/>
          </a:solidFill>
          <a:ln>
            <a:solidFill>
              <a:schemeClr val="accent2">
                <a:lumMod val="75000"/>
              </a:schemeClr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ffectLst/>
        </c:spPr>
      </c:pivotFmt>
      <c:pivotFmt>
        <c:idx val="8"/>
        <c:spPr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'Baltimore VS Dallas'!$B$3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750-D249-AC1D-39F74E8A5DD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750-D249-AC1D-39F74E8A5DD2}"/>
              </c:ext>
            </c:extLst>
          </c:dPt>
          <c:cat>
            <c:strRef>
              <c:f>'Baltimore VS Dallas'!$A$4:$A$6</c:f>
              <c:strCache>
                <c:ptCount val="2"/>
                <c:pt idx="0">
                  <c:v>Baltimore city, MD</c:v>
                </c:pt>
                <c:pt idx="1">
                  <c:v>Dallas County, TX</c:v>
                </c:pt>
              </c:strCache>
            </c:strRef>
          </c:cat>
          <c:val>
            <c:numRef>
              <c:f>'Baltimore VS Dallas'!$B$4:$B$6</c:f>
              <c:numCache>
                <c:formatCode>General</c:formatCode>
                <c:ptCount val="2"/>
                <c:pt idx="0">
                  <c:v>20533</c:v>
                </c:pt>
                <c:pt idx="1">
                  <c:v>22281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750-D249-AC1D-39F74E8A5D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882047"/>
        <c:axId val="745382799"/>
      </c:barChart>
      <c:catAx>
        <c:axId val="39882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5382799"/>
        <c:crosses val="autoZero"/>
        <c:auto val="1"/>
        <c:lblAlgn val="ctr"/>
        <c:lblOffset val="100"/>
        <c:noMultiLvlLbl val="0"/>
      </c:catAx>
      <c:valAx>
        <c:axId val="74538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8820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[Average Job Growth .xlsx]Baltimore VS Dallas !PivotTable8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</a:t>
            </a:r>
            <a:r>
              <a:rPr lang="en-US" baseline="0"/>
              <a:t> Job Growth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>
              <a:lumMod val="75000"/>
            </a:schemeClr>
          </a:solidFill>
          <a:ln>
            <a:noFill/>
          </a:ln>
          <a:effectLst/>
        </c:spPr>
      </c:pivotFmt>
      <c:pivotFmt>
        <c:idx val="2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5">
              <a:lumMod val="75000"/>
            </a:schemeClr>
          </a:solidFill>
          <a:ln>
            <a:noFill/>
          </a:ln>
          <a:effectLst/>
        </c:spPr>
      </c:pivotFmt>
      <c:pivotFmt>
        <c:idx val="4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5">
              <a:lumMod val="75000"/>
            </a:schemeClr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2363819348884239"/>
          <c:y val="0.15731066456873055"/>
          <c:w val="0.87636180651115758"/>
          <c:h val="0.775863280890937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'Baltimore VS Dallas '!$G$6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7A21C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7A21C"/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8B-124D-A049-E5E938A8710E}"/>
              </c:ext>
            </c:extLst>
          </c:dPt>
          <c:dPt>
            <c:idx val="1"/>
            <c:invertIfNegative val="0"/>
            <c:bubble3D val="0"/>
            <c:spPr>
              <a:solidFill>
                <a:srgbClr val="6A889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A8B-124D-A049-E5E938A8710E}"/>
              </c:ext>
            </c:extLst>
          </c:dPt>
          <c:cat>
            <c:strRef>
              <c:f>'Baltimore VS Dallas '!$F$7:$F$9</c:f>
              <c:strCache>
                <c:ptCount val="2"/>
                <c:pt idx="0">
                  <c:v>Baltimore County, MD</c:v>
                </c:pt>
                <c:pt idx="1">
                  <c:v>Dallas County, TX</c:v>
                </c:pt>
              </c:strCache>
            </c:strRef>
          </c:cat>
          <c:val>
            <c:numRef>
              <c:f>'Baltimore VS Dallas '!$G$7:$G$9</c:f>
              <c:numCache>
                <c:formatCode>General</c:formatCode>
                <c:ptCount val="2"/>
                <c:pt idx="0">
                  <c:v>4.5999999999999999E-3</c:v>
                </c:pt>
                <c:pt idx="1">
                  <c:v>8.0999999999999996E-3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A8B-124D-A049-E5E938A87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959951"/>
        <c:axId val="147546495"/>
      </c:barChart>
      <c:catAx>
        <c:axId val="509599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546495"/>
        <c:crosses val="autoZero"/>
        <c:auto val="1"/>
        <c:lblAlgn val="ctr"/>
        <c:lblOffset val="100"/>
        <c:noMultiLvlLbl val="0"/>
      </c:catAx>
      <c:valAx>
        <c:axId val="147546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59951"/>
        <c:crosses val="autoZero"/>
        <c:crossBetween val="between"/>
      </c:valAx>
      <c:spPr>
        <a:noFill/>
        <a:ln>
          <a:noFill/>
        </a:ln>
        <a:effectLst>
          <a:outerShdw blurRad="50800" dist="50800" dir="5400000" algn="ctr" rotWithShape="0">
            <a:schemeClr val="bg1"/>
          </a:outerShd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[Job density.xlsx]Baltimore VS Dallas!PivotTable4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/>
              <a:t>Job Density 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'Baltimore VS Dallas'!$G$6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6A889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05-4849-A1DF-4D76F974CB6A}"/>
              </c:ext>
            </c:extLst>
          </c:dPt>
          <c:cat>
            <c:strRef>
              <c:f>'Baltimore VS Dallas'!$F$7:$F$9</c:f>
              <c:strCache>
                <c:ptCount val="2"/>
                <c:pt idx="0">
                  <c:v>Baltimore, MD</c:v>
                </c:pt>
                <c:pt idx="1">
                  <c:v>Dallas, TX</c:v>
                </c:pt>
              </c:strCache>
            </c:strRef>
          </c:cat>
          <c:val>
            <c:numRef>
              <c:f>'Baltimore VS Dallas'!$G$7:$G$9</c:f>
              <c:numCache>
                <c:formatCode>General</c:formatCode>
                <c:ptCount val="2"/>
                <c:pt idx="0">
                  <c:v>599.79999999999995</c:v>
                </c:pt>
                <c:pt idx="1">
                  <c:v>404.3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05-4849-A1DF-4D76F974CB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9183183"/>
        <c:axId val="129313247"/>
      </c:barChart>
      <c:catAx>
        <c:axId val="12918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313247"/>
        <c:crosses val="autoZero"/>
        <c:auto val="1"/>
        <c:lblAlgn val="ctr"/>
        <c:lblOffset val="100"/>
        <c:noMultiLvlLbl val="0"/>
      </c:catAx>
      <c:valAx>
        <c:axId val="129313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183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63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6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758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0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53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92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87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15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750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8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0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CF6FFC-E96B-0442-BD1C-5B283C21AB0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BD7360E-DC06-2C4D-939F-1CBB3CA8B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7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D03601-4724-4293-A32A-3A0879C5D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33AC3-E189-483B-9E8C-DFD5D2A18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98B46E-C57F-7C4B-A3BA-C4D9B6D6C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US" sz="1300" b="1"/>
              <a:t>Baltimore and Dallas:</a:t>
            </a:r>
            <a:br>
              <a:rPr lang="en-US" sz="1300" b="1"/>
            </a:br>
            <a:r>
              <a:rPr lang="en-US" sz="1300" b="1"/>
              <a:t>Social Mobility evaluated based on Career Opportunities, Density of Jobs, and Individual Income </a:t>
            </a:r>
            <a:br>
              <a:rPr lang="en-US" sz="1300" b="1"/>
            </a:br>
            <a:br>
              <a:rPr lang="en-US" sz="1300" b="1"/>
            </a:br>
            <a:r>
              <a:rPr lang="en-US" sz="1300"/>
              <a:t>Durdona Gaibova</a:t>
            </a: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13481C0-59D8-4645-B00B-3AABC4D64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3161509" y="640078"/>
            <a:ext cx="5868981" cy="33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06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62D53-5017-7841-B504-8999D805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Goal: Compare social mobility of Dallas and Baltimore Using following variables: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4956A-9815-5043-9201-874971746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Job density </a:t>
            </a:r>
          </a:p>
          <a:p>
            <a:r>
              <a:rPr lang="en-US" dirty="0"/>
              <a:t>Average job growth </a:t>
            </a:r>
          </a:p>
          <a:p>
            <a:r>
              <a:rPr lang="en-US" dirty="0"/>
              <a:t>Individual Income </a:t>
            </a:r>
          </a:p>
          <a:p>
            <a:endParaRPr lang="en-US" dirty="0"/>
          </a:p>
          <a:p>
            <a:r>
              <a:rPr lang="en-US" dirty="0"/>
              <a:t>Our goal is to perform a comparison of the two cities to see how similar or dissimilar they are.</a:t>
            </a:r>
          </a:p>
        </p:txBody>
      </p:sp>
    </p:spTree>
    <p:extLst>
      <p:ext uri="{BB962C8B-B14F-4D97-AF65-F5344CB8AC3E}">
        <p14:creationId xmlns:p14="http://schemas.microsoft.com/office/powerpoint/2010/main" val="393975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2CAA1E4-810A-4A47-89D3-B44ACB6ECE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4808292"/>
              </p:ext>
            </p:extLst>
          </p:nvPr>
        </p:nvGraphicFramePr>
        <p:xfrm>
          <a:off x="615952" y="309562"/>
          <a:ext cx="5599112" cy="3448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DA2C36A-D50D-994D-A815-0822E8633A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6313578"/>
              </p:ext>
            </p:extLst>
          </p:nvPr>
        </p:nvGraphicFramePr>
        <p:xfrm>
          <a:off x="6904037" y="428626"/>
          <a:ext cx="4672011" cy="3328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D4A3D2F-6D57-B44D-9F48-E3E1597392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272475"/>
              </p:ext>
            </p:extLst>
          </p:nvPr>
        </p:nvGraphicFramePr>
        <p:xfrm>
          <a:off x="3501020" y="3819846"/>
          <a:ext cx="4853630" cy="27285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15700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FFAE7-5F92-D844-B47F-B47A2C682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80599"/>
            <a:ext cx="7729728" cy="1188720"/>
          </a:xfrm>
        </p:spPr>
        <p:txBody>
          <a:bodyPr/>
          <a:lstStyle/>
          <a:p>
            <a:r>
              <a:rPr lang="en-US" dirty="0"/>
              <a:t>Measuring social Mobility index weighting previous criteria: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A6A94-56B2-174F-9222-1468CA302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9CF5A-2F15-FC46-8FD6-A3BFBCE06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936" y="2209800"/>
            <a:ext cx="8370128" cy="421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80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6A12E-596D-DB4E-BC06-F07090F27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 sz="2000"/>
              <a:t>Comparing our index to opportunity insights’ index: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0B01B-B187-0B4B-AFF9-5C98B561C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4492932" cy="326320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100"/>
              <a:t>Factors associated with strong upward mobility from Opportunity Insights:</a:t>
            </a:r>
          </a:p>
          <a:p>
            <a:pPr>
              <a:lnSpc>
                <a:spcPct val="90000"/>
              </a:lnSpc>
            </a:pPr>
            <a:r>
              <a:rPr lang="en-US" sz="1100"/>
              <a:t>less segregation by income and race;</a:t>
            </a:r>
          </a:p>
          <a:p>
            <a:pPr>
              <a:lnSpc>
                <a:spcPct val="90000"/>
              </a:lnSpc>
            </a:pPr>
            <a:r>
              <a:rPr lang="en-US" sz="1100"/>
              <a:t>lower levels of income inequality;</a:t>
            </a:r>
          </a:p>
          <a:p>
            <a:pPr>
              <a:lnSpc>
                <a:spcPct val="90000"/>
              </a:lnSpc>
            </a:pPr>
            <a:r>
              <a:rPr lang="en-US" sz="1100"/>
              <a:t>better schools;</a:t>
            </a:r>
          </a:p>
          <a:p>
            <a:pPr>
              <a:lnSpc>
                <a:spcPct val="90000"/>
              </a:lnSpc>
            </a:pPr>
            <a:r>
              <a:rPr lang="en-US" sz="1100"/>
              <a:t>lower rates of violent crime; and</a:t>
            </a:r>
          </a:p>
          <a:p>
            <a:pPr>
              <a:lnSpc>
                <a:spcPct val="90000"/>
              </a:lnSpc>
            </a:pPr>
            <a:r>
              <a:rPr lang="en-US" sz="1100"/>
              <a:t>a larger share of two-parent households.</a:t>
            </a:r>
          </a:p>
          <a:p>
            <a:pPr>
              <a:lnSpc>
                <a:spcPct val="90000"/>
              </a:lnSpc>
            </a:pPr>
            <a:endParaRPr lang="en-US" sz="1100"/>
          </a:p>
          <a:p>
            <a:pPr marL="0" indent="0">
              <a:lnSpc>
                <a:spcPct val="90000"/>
              </a:lnSpc>
              <a:buNone/>
            </a:pPr>
            <a:r>
              <a:rPr lang="en-US" sz="1100"/>
              <a:t>Factors associated with strong social mobility from Our Findings:</a:t>
            </a:r>
          </a:p>
          <a:p>
            <a:pPr>
              <a:lnSpc>
                <a:spcPct val="90000"/>
              </a:lnSpc>
            </a:pPr>
            <a:r>
              <a:rPr lang="en-US" sz="1100"/>
              <a:t>Job density rate in the area; </a:t>
            </a:r>
          </a:p>
          <a:p>
            <a:pPr>
              <a:lnSpc>
                <a:spcPct val="90000"/>
              </a:lnSpc>
            </a:pPr>
            <a:r>
              <a:rPr lang="en-US" sz="1100"/>
              <a:t>Individual Income; </a:t>
            </a:r>
          </a:p>
          <a:p>
            <a:pPr>
              <a:lnSpc>
                <a:spcPct val="90000"/>
              </a:lnSpc>
            </a:pPr>
            <a:r>
              <a:rPr lang="en-US" sz="1100"/>
              <a:t>Average Job growth /rates</a:t>
            </a:r>
            <a:br>
              <a:rPr lang="en-US" sz="1100"/>
            </a:br>
            <a:endParaRPr lang="en-US" sz="1100"/>
          </a:p>
          <a:p>
            <a:pPr>
              <a:lnSpc>
                <a:spcPct val="90000"/>
              </a:lnSpc>
            </a:pPr>
            <a:endParaRPr lang="en-US" sz="1100"/>
          </a:p>
          <a:p>
            <a:pPr>
              <a:lnSpc>
                <a:spcPct val="90000"/>
              </a:lnSpc>
            </a:pPr>
            <a:endParaRPr lang="en-US" sz="1100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56533F40-045E-4E3D-9243-864CD4E58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30402EC6-D845-41B3-BEBE-CB34D9BFE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91885-AC90-944E-BE38-F2B05E979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789" y="1890676"/>
            <a:ext cx="4782312" cy="30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274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{EEE4DB44-B5E9-C84E-9BC1-57B9B211BCBF}tf10001120</Template>
  <TotalTime>219</TotalTime>
  <Words>155</Words>
  <Application>Microsoft Macintosh PowerPoint</Application>
  <PresentationFormat>Widescreen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Parcel</vt:lpstr>
      <vt:lpstr>Baltimore and Dallas: Social Mobility evaluated based on Career Opportunities, Density of Jobs, and Individual Income   Durdona Gaibova</vt:lpstr>
      <vt:lpstr>Goal: Compare social mobility of Dallas and Baltimore Using following variables:  </vt:lpstr>
      <vt:lpstr>PowerPoint Presentation</vt:lpstr>
      <vt:lpstr>Measuring social Mobility index weighting previous criteria: </vt:lpstr>
      <vt:lpstr>Comparing our index to opportunity insights’ index: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Baltimore VS Dallas</dc:title>
  <dc:creator>Durdona Gaibova</dc:creator>
  <cp:lastModifiedBy>Durdona Gaibova</cp:lastModifiedBy>
  <cp:revision>6</cp:revision>
  <dcterms:created xsi:type="dcterms:W3CDTF">2021-02-11T12:28:59Z</dcterms:created>
  <dcterms:modified xsi:type="dcterms:W3CDTF">2021-02-11T16:08:37Z</dcterms:modified>
</cp:coreProperties>
</file>

<file path=docProps/thumbnail.jpeg>
</file>